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3" r:id="rId5"/>
    <p:sldId id="267" r:id="rId6"/>
    <p:sldId id="265" r:id="rId7"/>
    <p:sldId id="266" r:id="rId8"/>
    <p:sldId id="268" r:id="rId9"/>
    <p:sldId id="261" r:id="rId10"/>
    <p:sldId id="270" r:id="rId11"/>
    <p:sldId id="25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8C4"/>
    <a:srgbClr val="1761F5"/>
    <a:srgbClr val="3333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690" autoAdjust="0"/>
  </p:normalViewPr>
  <p:slideViewPr>
    <p:cSldViewPr snapToGrid="0">
      <p:cViewPr varScale="1">
        <p:scale>
          <a:sx n="87" d="100"/>
          <a:sy n="87" d="100"/>
        </p:scale>
        <p:origin x="573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14165A-8D38-4D7E-8B5C-36452C758F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3B438-CD34-4395-8D7E-A924BA98B9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EFBB7-2366-4B7B-B237-5B01603258C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BF7E8-1548-4E22-950C-DDE181AB3B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668AE-AF73-4878-B098-DF2C74AD63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1AFAB-7579-40F9-A20D-F5729F882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6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6ECEA-F623-46BC-A44F-DA067AF238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E0FDE-3360-4492-B7C7-57652BE3D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57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0FDE-3360-4492-B7C7-57652BE3D0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1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Power Management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0FDE-3360-4492-B7C7-57652BE3D0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7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91CB-94F4-4340-A23C-B8D2DCD5E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48605-B5D9-49E8-AC8B-DB5513843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BBE9D-73DC-43A2-BFD7-C2E1B46B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3EC5-90C8-469D-8CF7-29A5C0AE9F58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32E9-8F7B-4B13-A6A4-90C5FA5F6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F068-10A6-477C-BFDE-2D7D997E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4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357E-EA11-43E0-9936-4F1662E8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23DE3-DC1D-4212-A4AB-4A0E4D9A8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AD9ED-D4FC-48CF-8610-D4B2FC91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E14F-1068-46C4-B0FD-ACF3259B35A5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4724-BDB8-4B1F-8113-0B251268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FA1D-4E57-4372-A157-1DA798A4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0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F06BB2-8356-4684-88A5-66D5C66BD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96D06-DE91-4013-A9A4-D9EA0D986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D937E-5E53-4F12-AC29-4DB85D4E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AADD-B546-43FB-A390-D196A13FA43C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E02CC-BE2B-4829-90C2-E55EC521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AEEF8-D7C3-4008-8421-C85195AF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03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BC8E-3F92-4DDE-8AA2-E776F6D5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18" y="250206"/>
            <a:ext cx="11891282" cy="869250"/>
          </a:xfr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/>
          <a:lstStyle>
            <a:lvl1pPr algn="l">
              <a:defRPr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8293-6B41-43D5-B0D7-6624BC61F4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66998"/>
            <a:ext cx="10515600" cy="4780425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chemeClr val="bg2">
                  <a:lumMod val="50000"/>
                </a:schemeClr>
              </a:buClr>
              <a:buSzPct val="120000"/>
              <a:buFontTx/>
              <a:buBlip>
                <a:blip r:embed="rId2"/>
              </a:buBlip>
              <a:defRPr b="0"/>
            </a:lvl1pPr>
            <a:lvl2pPr>
              <a:lnSpc>
                <a:spcPct val="100000"/>
              </a:lnSpc>
              <a:buClr>
                <a:schemeClr val="bg2">
                  <a:lumMod val="50000"/>
                </a:schemeClr>
              </a:buClr>
              <a:defRPr/>
            </a:lvl2pPr>
            <a:lvl3pPr>
              <a:lnSpc>
                <a:spcPct val="100000"/>
              </a:lnSpc>
              <a:buClr>
                <a:schemeClr val="bg2">
                  <a:lumMod val="50000"/>
                </a:schemeClr>
              </a:buClr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CA61-967D-4786-B224-8BBFAFFE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19781"/>
            <a:ext cx="2743200" cy="365125"/>
          </a:xfrm>
        </p:spPr>
        <p:txBody>
          <a:bodyPr/>
          <a:lstStyle/>
          <a:p>
            <a:fld id="{83704377-1848-4469-87CE-5202C1E703AB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50A17-B44C-4756-B75D-F8BBDFD9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1978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23AF8-BC53-47C4-8980-56DF4F49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19781"/>
            <a:ext cx="2743200" cy="365125"/>
          </a:xfrm>
        </p:spPr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6EB8E-696B-4EEC-9DA7-204B715BA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7" r="34796"/>
          <a:stretch/>
        </p:blipFill>
        <p:spPr>
          <a:xfrm>
            <a:off x="11007348" y="5659132"/>
            <a:ext cx="346452" cy="561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6FEBCC-3E1A-410E-A14D-153FB4C51FB6}"/>
              </a:ext>
            </a:extLst>
          </p:cNvPr>
          <p:cNvSpPr/>
          <p:nvPr userDrawn="1"/>
        </p:nvSpPr>
        <p:spPr>
          <a:xfrm>
            <a:off x="0" y="0"/>
            <a:ext cx="12192000" cy="24080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77F9E-836E-413E-A297-AC960C2DB23C}"/>
              </a:ext>
            </a:extLst>
          </p:cNvPr>
          <p:cNvSpPr/>
          <p:nvPr userDrawn="1"/>
        </p:nvSpPr>
        <p:spPr>
          <a:xfrm>
            <a:off x="0" y="6607340"/>
            <a:ext cx="12192000" cy="25202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76BD41-2956-4DB9-BF78-FC3D1A83D0AA}"/>
              </a:ext>
            </a:extLst>
          </p:cNvPr>
          <p:cNvSpPr txBox="1">
            <a:spLocks/>
          </p:cNvSpPr>
          <p:nvPr userDrawn="1"/>
        </p:nvSpPr>
        <p:spPr>
          <a:xfrm>
            <a:off x="0" y="250206"/>
            <a:ext cx="300718" cy="8692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6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8D47-0C83-4BB9-8126-EA2FD953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8DFB-80D7-4505-8BE1-C56643747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1ABB4-063D-4F63-A14A-3CA9A77F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91B6C-8DA3-46B3-9A54-649C63CFDF62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86F05-1806-4168-858F-9FAF86263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68C5C-4D78-41DB-B906-D5294EBD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FB6F-82D2-4C64-92F4-A4EC58A8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0012-B13D-44D2-9B51-620EAF702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9B7F7-DFCF-481E-9F4A-753C92357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C2CEA-D5A5-48FD-9024-99C9BF4C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BA61D-F339-468E-97C9-7A4877E5C9AC}" type="datetime1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B9A30-8311-404A-8CB4-1FCB5A7F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43C6-034A-462C-A5A3-D0C422E4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F597-296A-4A70-B61E-9ED32142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69D16-7037-4BB4-AA09-0077B58DB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44EF7-9E9B-4DD0-AD09-23920E9DA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37CAB-0553-4F8E-8B3B-A58DCFC3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D022F-D7AD-40C8-B097-A70352250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DB988E-4D1E-45CD-A647-C5CCB24C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D418-B82F-44D5-8A48-53E5609D7D89}" type="datetime1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959FF7-FCD9-4F15-9683-35DDDD2A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F81C4-8740-46A4-B7A1-98F5A098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2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49B5-9F0E-47CE-BD7B-36EB4F25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0805B-0442-4DD0-9B48-7D15EE901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E77-15E8-4622-9926-A79D06FA9A4B}" type="datetime1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07273-8DF9-4DBA-B945-C48722BB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F62DA-FE13-44F0-B9EE-3F78A12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38BA1-FF68-4315-A0E7-FCE2D6EE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1163-F0B0-4392-A67C-6C6AFB4C071B}" type="datetime1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026C-845F-41E4-AD97-4C920CF8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C6E4-92A5-4931-BB3F-4143C1E0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5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9929-B01E-48E2-A238-34D7A350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F8241-A22E-40D3-853C-DAA6A3FE8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D8F33-F542-4C1C-9052-16087AA25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863B6-1D20-4A73-8ED4-4E38C234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F178-E7C4-4ED8-9669-6768F19A6037}" type="datetime1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98AE-10A4-4E1A-815D-EDAC7D46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00C89-659C-4BD0-A360-AECE868E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7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0FAB-6DA1-48C9-9CCB-B179857C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4D88E-55D0-44B7-9704-BAC4A2B81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0213E-9AEB-4008-9053-F64FB5AD2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56D96-535A-423E-AF6F-6F20AE3F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E9661-079B-4393-85A5-7F2965BCB6ED}" type="datetime1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97E96-B56F-47DC-8D57-4F10DCD9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99530-CC1C-4749-8A43-7743F02E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3FFB6-C87F-4584-ACE6-ABE40381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561C-4628-4AB6-B91F-F19D35E5C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C9F9-B339-4D5B-9D1C-53A62DA8B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C31B-AD6D-4135-BE2B-8511C9627EAA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D655E-C86F-4B3A-AA28-D34989C51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95CAD-89A5-4FA7-9CC8-6A0CB7C92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who.int/iris/handle/10665/254631" TargetMode="External"/><Relationship Id="rId2" Type="http://schemas.openxmlformats.org/officeDocument/2006/relationships/hyperlink" Target="https://doi.org/10.52107/mrc.ajg6r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52107/mrc.qx5yo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59FB-4791-49D3-8EE6-E127AC759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492" y="389672"/>
            <a:ext cx="11582400" cy="1720964"/>
          </a:xfrm>
          <a:solidFill>
            <a:schemeClr val="bg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300" b="1" dirty="0">
                <a:solidFill>
                  <a:schemeClr val="bg1"/>
                </a:solidFill>
              </a:rPr>
              <a:t>MRC River Monitoring Technology Competition</a:t>
            </a:r>
            <a:br>
              <a:rPr lang="en-US" sz="4300" b="1" dirty="0">
                <a:solidFill>
                  <a:schemeClr val="bg1"/>
                </a:solidFill>
              </a:rPr>
            </a:b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ED135-6DC9-454D-8F0D-F6C4E96C2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04789"/>
            <a:ext cx="9144000" cy="443421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Topic: Water Quality Monitoring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Virbora NY, Socheata LEAVCHUM, Sokheang EANG</a:t>
            </a:r>
          </a:p>
          <a:p>
            <a:endParaRPr lang="en-US" dirty="0"/>
          </a:p>
          <a:p>
            <a:r>
              <a:rPr lang="en-US" dirty="0"/>
              <a:t>National Polytechnic Institute of Cambodia</a:t>
            </a:r>
          </a:p>
          <a:p>
            <a:r>
              <a:rPr lang="en-US" dirty="0"/>
              <a:t>Phnom Penh, Cambodia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7AD96-CB49-48D4-8536-2881B878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35" y="3172131"/>
            <a:ext cx="1324708" cy="133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F9B73-04D9-4EA1-90FA-32564A3FC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0" r="34103"/>
          <a:stretch/>
        </p:blipFill>
        <p:spPr>
          <a:xfrm>
            <a:off x="7205034" y="3032314"/>
            <a:ext cx="1014047" cy="161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67178-9432-4047-86AE-B3BBB41B1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38" y="3310881"/>
            <a:ext cx="1579684" cy="1053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EB5A4-E4A9-4620-8409-51AB6C89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1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805A-B54A-46FE-8483-E4720F60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BDAE-6983-4948-89CC-B7B48644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sz="2600" dirty="0"/>
              <a:t>In conclusion, the system could collect data and display the value in real-time on the computer. However, some sensors take up to three minutes for each sampling, which could lead to some measurement delays.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Future Work Includes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/>
              <a:t>Solar Tracker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/>
              <a:t>Wireless Communication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/>
              <a:t>Automatic Data Backup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F28F-F4C3-4B4F-8374-1A34F364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1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764A-D33C-47FB-911C-3AA82BD4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A1750-C9CC-4789-A77C-145D372E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AAB0F-A44D-4F43-A948-2CC3FEC30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[1]. MRC. (2018). 2016 Lower Mekong Regional Water Quality Monitoring Report . Vientiane: MRC Secretariat.     </a:t>
            </a:r>
          </a:p>
          <a:p>
            <a:pPr marL="0" indent="0">
              <a:buNone/>
            </a:pPr>
            <a:r>
              <a:rPr lang="en-US" sz="1600" dirty="0"/>
              <a:t>      </a:t>
            </a:r>
            <a:r>
              <a:rPr lang="en-US" sz="1600" dirty="0">
                <a:hlinkClick r:id="rId2"/>
              </a:rPr>
              <a:t>https://doi.org/10.52107/mrc.ajg6r1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[2]. World Health Organization. (‎2017)‎. Water quality and health - review of turbidity: information for regulators and  </a:t>
            </a:r>
          </a:p>
          <a:p>
            <a:pPr marL="0" indent="0">
              <a:buNone/>
            </a:pPr>
            <a:r>
              <a:rPr lang="en-US" sz="1600" dirty="0"/>
              <a:t>      water suppliers. World Health Organization. </a:t>
            </a: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https://apps.who.int/iris/handle/10665/254631</a:t>
            </a:r>
            <a:r>
              <a:rPr lang="en-US" sz="1600" dirty="0"/>
              <a:t>. License: CC BY-</a:t>
            </a:r>
          </a:p>
          <a:p>
            <a:pPr marL="0" indent="0">
              <a:buNone/>
            </a:pPr>
            <a:r>
              <a:rPr lang="en-US" sz="1600" dirty="0"/>
              <a:t>      NC-SA 3.0 </a:t>
            </a:r>
            <a:r>
              <a:rPr lang="en-US" sz="1600" dirty="0" err="1"/>
              <a:t>IGO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[3]. “Dissolved oxygen (DO) | A monitor's Guide to Water Quality.” [Online]. Available: </a:t>
            </a:r>
          </a:p>
          <a:p>
            <a:pPr marL="0" indent="0">
              <a:buNone/>
            </a:pPr>
            <a:r>
              <a:rPr lang="en-US" sz="1600" dirty="0"/>
              <a:t>      https://datastream.org/en/guide/dissolved-oxygen. [Accessed: 28-Jan-2023]. </a:t>
            </a:r>
          </a:p>
          <a:p>
            <a:pPr marL="0" indent="0">
              <a:buNone/>
            </a:pPr>
            <a:r>
              <a:rPr lang="en-US" sz="1600" dirty="0"/>
              <a:t>[4]. “Data Portal,” MRC. [Online]. Available: https://portal.mrcmekong.org/time-series/dissolved-oxygen.</a:t>
            </a:r>
          </a:p>
          <a:p>
            <a:pPr marL="0" indent="0">
              <a:buNone/>
            </a:pPr>
            <a:r>
              <a:rPr lang="en-US" sz="1600" dirty="0"/>
              <a:t>       [Accessed: 28-Jan-2023]. </a:t>
            </a:r>
          </a:p>
          <a:p>
            <a:pPr marL="0" indent="0">
              <a:buNone/>
            </a:pPr>
            <a:r>
              <a:rPr lang="en-US" sz="1600" dirty="0"/>
              <a:t>[5]. MRC. (2021). Situation Report on Dry Season Hydrological Conditions in the Lower Mekong River Basin:  </a:t>
            </a:r>
          </a:p>
          <a:p>
            <a:pPr marL="0" indent="0">
              <a:buNone/>
            </a:pPr>
            <a:r>
              <a:rPr lang="en-US" sz="1600" dirty="0"/>
              <a:t>      November 2020–May 2021. Vientiane: MRC Secretariat. </a:t>
            </a:r>
            <a:r>
              <a:rPr lang="en-US" sz="1600" dirty="0">
                <a:hlinkClick r:id="rId4"/>
              </a:rPr>
              <a:t>https://doi.org/10.52107/mrc.qx5yo1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[6]. MRC. (2022). Mekong Low Flow and Drought Conditions in 2019–2021. Vientiane: </a:t>
            </a:r>
            <a:r>
              <a:rPr lang="en-US" sz="1600" dirty="0" err="1"/>
              <a:t>MRCnSecretariat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      https://doi.org/10.52107/mrc.qx5yo7</a:t>
            </a:r>
          </a:p>
          <a:p>
            <a:pPr marL="0" indent="0">
              <a:buNone/>
            </a:pPr>
            <a:r>
              <a:rPr lang="en-US" sz="1600" dirty="0"/>
              <a:t>[7]. MRC. (2021). Technical Guidelines on the Implementation of the Procedures for Water Quality . Vientiane: MRC</a:t>
            </a:r>
          </a:p>
          <a:p>
            <a:pPr marL="0" indent="0">
              <a:buNone/>
            </a:pPr>
            <a:r>
              <a:rPr lang="en-US" sz="1600" dirty="0"/>
              <a:t>      Secretariat. https://doi.org/10.52107/mrc.ay2l12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215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5AE1C-581D-447C-8EBE-D2791F22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6C7BC-0783-449F-994D-25E9F730D93F}"/>
              </a:ext>
            </a:extLst>
          </p:cNvPr>
          <p:cNvSpPr txBox="1"/>
          <p:nvPr/>
        </p:nvSpPr>
        <p:spPr>
          <a:xfrm>
            <a:off x="5001386" y="1057101"/>
            <a:ext cx="81215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6600" dirty="0">
                <a:solidFill>
                  <a:schemeClr val="bg2">
                    <a:lumMod val="50000"/>
                  </a:schemeClr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សូមអរគុណ</a:t>
            </a:r>
            <a:endParaRPr lang="en-US" sz="6600" dirty="0">
              <a:solidFill>
                <a:schemeClr val="bg2">
                  <a:lumMod val="50000"/>
                </a:schemeClr>
              </a:solidFill>
              <a:latin typeface="Khmer OS Muol" panose="02000500000000020004" pitchFamily="2" charset="0"/>
              <a:cs typeface="Khmer OS Muol" panose="02000500000000020004" pitchFamily="2" charset="0"/>
            </a:endParaRPr>
          </a:p>
          <a:p>
            <a:pPr algn="ctr"/>
            <a:r>
              <a:rPr lang="en-US" sz="7200" dirty="0">
                <a:solidFill>
                  <a:schemeClr val="bg2">
                    <a:lumMod val="50000"/>
                  </a:schemeClr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8AC1F-C4E5-46CD-94D6-87641BC40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" r="4122"/>
          <a:stretch/>
        </p:blipFill>
        <p:spPr>
          <a:xfrm>
            <a:off x="-121921" y="0"/>
            <a:ext cx="62179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EDA442-84EF-40C5-ACAE-24D3D0DE3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89" y="3718807"/>
            <a:ext cx="1814689" cy="1814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2EECA5-2E17-4E9D-BF5A-B3A81C7BF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466" y="3720742"/>
            <a:ext cx="1814689" cy="181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8BD8C-B0AF-4DAC-B840-35A5FF8BD633}"/>
              </a:ext>
            </a:extLst>
          </p:cNvPr>
          <p:cNvSpPr txBox="1"/>
          <p:nvPr/>
        </p:nvSpPr>
        <p:spPr>
          <a:xfrm>
            <a:off x="6671732" y="5514316"/>
            <a:ext cx="239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58C4"/>
                </a:solidFill>
              </a:rPr>
              <a:t>Faculty of Electronics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9FBFE-56BD-4729-99E7-958312B26AA3}"/>
              </a:ext>
            </a:extLst>
          </p:cNvPr>
          <p:cNvSpPr txBox="1"/>
          <p:nvPr/>
        </p:nvSpPr>
        <p:spPr>
          <a:xfrm>
            <a:off x="9319810" y="5529168"/>
            <a:ext cx="239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58C4"/>
                </a:solidFill>
              </a:rPr>
              <a:t>National Polytechnic Institute of Cambodia</a:t>
            </a:r>
          </a:p>
        </p:txBody>
      </p:sp>
    </p:spTree>
    <p:extLst>
      <p:ext uri="{BB962C8B-B14F-4D97-AF65-F5344CB8AC3E}">
        <p14:creationId xmlns:p14="http://schemas.microsoft.com/office/powerpoint/2010/main" val="74339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4AB9-0FE9-40D7-9B9A-5C5773CF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DE98-B9FC-4D21-9D33-29698032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246" y="1379732"/>
            <a:ext cx="9301620" cy="4780425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lnSpc>
                <a:spcPct val="100000"/>
              </a:lnSpc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dirty="0"/>
              <a:t>Methodology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Design and Implementation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Hardware Design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Software Design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Prototype Testing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C3A78-387B-48B0-BDDE-DBCFFFBE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9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64F7-80E0-42E7-8795-11E20DA8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4818-3D16-4C70-8280-50495C96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b="1" dirty="0"/>
              <a:t>Water Quality Monitoring System </a:t>
            </a:r>
            <a:r>
              <a:rPr lang="en-US" sz="2400" dirty="0"/>
              <a:t>could collect and send real-time telemetry data from any water source. Using different types of sensors, the system can monitor the following data, such as: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Turbidity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PH (Potential of Hydrogen)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Dissolved Oxygen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Water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D6013-8947-4E05-88E1-B79A19E7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9DEBF-22FD-4404-83B0-8114E78F4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6538"/>
            <a:ext cx="10829925" cy="47804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Design Concept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Solar Powered Monitoring System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Send Data from Measurement to the Server in Real-Time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Support Wired and Wireless Communication (Ethernet, GSM, LoRa)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Automatic Data Backup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Durable to Harsh Weather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24D8F-2CF0-4A78-A3FB-AE48F737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82F8DE-286B-418A-980D-F7D11DD1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Methodology</a:t>
            </a:r>
          </a:p>
        </p:txBody>
      </p:sp>
    </p:spTree>
    <p:extLst>
      <p:ext uri="{BB962C8B-B14F-4D97-AF65-F5344CB8AC3E}">
        <p14:creationId xmlns:p14="http://schemas.microsoft.com/office/powerpoint/2010/main" val="23969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1C1A-D084-402F-B0C9-E129840A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03421-A54B-4F30-AD53-F9951E7E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1E338-DBF0-4E1B-900B-367F583897EF}"/>
              </a:ext>
            </a:extLst>
          </p:cNvPr>
          <p:cNvSpPr txBox="1"/>
          <p:nvPr/>
        </p:nvSpPr>
        <p:spPr>
          <a:xfrm flipH="1">
            <a:off x="4526143" y="6086430"/>
            <a:ext cx="344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2.1 System Block Diagram</a:t>
            </a:r>
          </a:p>
        </p:txBody>
      </p:sp>
      <p:sp>
        <p:nvSpPr>
          <p:cNvPr id="8" name="AutoShape 2" descr="PV-module in circuitikz">
            <a:extLst>
              <a:ext uri="{FF2B5EF4-FFF2-40B4-BE49-F238E27FC236}">
                <a16:creationId xmlns:a16="http://schemas.microsoft.com/office/drawing/2014/main" id="{321E9E17-998A-48BC-B50B-89A9F5E685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5526" y="3324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4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BD94-B0F0-452A-B5C1-1A266FC6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18" y="252295"/>
            <a:ext cx="11891282" cy="869250"/>
          </a:xfrm>
        </p:spPr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D4A1-D435-47E7-A053-E750D6FD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6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47550B5-E792-4A18-8679-C5002E4D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Hardware Design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B52DF-0FD8-40AC-9182-7C4B5ADC0A57}"/>
              </a:ext>
            </a:extLst>
          </p:cNvPr>
          <p:cNvSpPr txBox="1"/>
          <p:nvPr/>
        </p:nvSpPr>
        <p:spPr>
          <a:xfrm flipH="1">
            <a:off x="4595812" y="5461462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3.1 PCB Hardware Design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B2E858-EB2E-4973-9087-E602847E5000}"/>
              </a:ext>
            </a:extLst>
          </p:cNvPr>
          <p:cNvSpPr txBox="1"/>
          <p:nvPr/>
        </p:nvSpPr>
        <p:spPr>
          <a:xfrm flipH="1">
            <a:off x="1474468" y="4511082"/>
            <a:ext cx="400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Main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n-US" dirty="0"/>
              <a:t>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6404D-DC34-4EF6-B0DD-2BF469B3DF43}"/>
              </a:ext>
            </a:extLst>
          </p:cNvPr>
          <p:cNvSpPr txBox="1"/>
          <p:nvPr/>
        </p:nvSpPr>
        <p:spPr>
          <a:xfrm flipH="1">
            <a:off x="7560944" y="4511082"/>
            <a:ext cx="400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Sub System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AFA9059-EDAC-4128-AC28-CD32D438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05" y="2085735"/>
            <a:ext cx="4154262" cy="2371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2DFAA-4F99-4DE1-B7F6-850A5F6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54" y="2114550"/>
            <a:ext cx="4649730" cy="23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BD94-B0F0-452A-B5C1-1A266FC6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D4A1-D435-47E7-A053-E750D6FD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0AC482-4B89-4F76-8C48-63E30353F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Hardware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64737-656B-4D9B-8DF9-F227A4BA6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10" y="1927262"/>
            <a:ext cx="4794261" cy="3284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2C7046-0803-4AFE-AA6E-9F7C22774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000" y="1927262"/>
            <a:ext cx="5190825" cy="3284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55AA7-90C6-4713-BFD4-B317CCF36D84}"/>
              </a:ext>
            </a:extLst>
          </p:cNvPr>
          <p:cNvSpPr txBox="1"/>
          <p:nvPr/>
        </p:nvSpPr>
        <p:spPr>
          <a:xfrm>
            <a:off x="4081462" y="5541846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3.2 Main Hardware Implementation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20EFDAA-850D-4406-9609-66C1E80794B1}"/>
              </a:ext>
            </a:extLst>
          </p:cNvPr>
          <p:cNvSpPr/>
          <p:nvPr/>
        </p:nvSpPr>
        <p:spPr>
          <a:xfrm>
            <a:off x="1721410" y="3115438"/>
            <a:ext cx="453390" cy="45339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B1691A1-9DB5-4782-ABCB-F3D072278979}"/>
              </a:ext>
            </a:extLst>
          </p:cNvPr>
          <p:cNvSpPr/>
          <p:nvPr/>
        </p:nvSpPr>
        <p:spPr>
          <a:xfrm>
            <a:off x="3628072" y="3976447"/>
            <a:ext cx="453390" cy="45339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37753577-1489-400B-98CF-AF36D97628C6}"/>
              </a:ext>
            </a:extLst>
          </p:cNvPr>
          <p:cNvSpPr/>
          <p:nvPr/>
        </p:nvSpPr>
        <p:spPr>
          <a:xfrm>
            <a:off x="3582284" y="2291571"/>
            <a:ext cx="453390" cy="45339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51161-1FA4-41B0-B385-D8BBFD4D255E}"/>
              </a:ext>
            </a:extLst>
          </p:cNvPr>
          <p:cNvSpPr txBox="1"/>
          <p:nvPr/>
        </p:nvSpPr>
        <p:spPr>
          <a:xfrm>
            <a:off x="3168967" y="4482404"/>
            <a:ext cx="1371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Power 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0B0E2-73F1-4468-8AFF-C93421C2A2D9}"/>
              </a:ext>
            </a:extLst>
          </p:cNvPr>
          <p:cNvSpPr txBox="1"/>
          <p:nvPr/>
        </p:nvSpPr>
        <p:spPr>
          <a:xfrm>
            <a:off x="1165138" y="3657210"/>
            <a:ext cx="15773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Main 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BFD5E-F98E-4D73-9E48-B0EADFE24866}"/>
              </a:ext>
            </a:extLst>
          </p:cNvPr>
          <p:cNvSpPr txBox="1"/>
          <p:nvPr/>
        </p:nvSpPr>
        <p:spPr>
          <a:xfrm>
            <a:off x="3050858" y="2841157"/>
            <a:ext cx="15162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Sub Controller</a:t>
            </a:r>
          </a:p>
        </p:txBody>
      </p:sp>
    </p:spTree>
    <p:extLst>
      <p:ext uri="{BB962C8B-B14F-4D97-AF65-F5344CB8AC3E}">
        <p14:creationId xmlns:p14="http://schemas.microsoft.com/office/powerpoint/2010/main" val="158893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FAC0-915C-4897-B631-5614D944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AB137-8D4D-4614-A595-1E487976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9406"/>
            <a:ext cx="10515600" cy="478042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Software Design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32965-1810-4781-BCC6-5986E910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3FC14-64C5-4F1C-B854-C12291419389}"/>
              </a:ext>
            </a:extLst>
          </p:cNvPr>
          <p:cNvSpPr txBox="1"/>
          <p:nvPr/>
        </p:nvSpPr>
        <p:spPr>
          <a:xfrm>
            <a:off x="3800475" y="5663152"/>
            <a:ext cx="421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Software Architecture Diagram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01477A47-D4B8-4F31-8D99-4F48A6205D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0400" y="1849438"/>
            <a:ext cx="10871200" cy="3640137"/>
            <a:chOff x="416" y="1165"/>
            <a:chExt cx="6848" cy="2293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44EFE758-8074-4C34-B827-DAE7FDF0985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6" y="1165"/>
              <a:ext cx="6848" cy="2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7B35B5-88A7-421D-9C1E-CCA2BDDA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" y="1178"/>
              <a:ext cx="6824" cy="2269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869EDDF-D6EA-4909-8BFC-991917D01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1288"/>
              <a:ext cx="6649" cy="36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65877D2D-4776-4661-8DC6-A953D7C6E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1288"/>
              <a:ext cx="6649" cy="366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58E9EA0A-488E-4101-A91C-866C856E1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" y="1399"/>
              <a:ext cx="129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Software Architecture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92E0E7C4-3E75-48C9-A0A5-824B4CFF5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" y="1764"/>
              <a:ext cx="2134" cy="1610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5F598195-43B3-4F94-BD8F-5B7549F73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262"/>
              <a:ext cx="14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E038614-50DD-4FF3-ABFB-72627CC68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2262"/>
              <a:ext cx="11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9D444083-5E8E-40B0-A61B-D26266F44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" y="2268"/>
              <a:ext cx="148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Data Recovery When Losing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7E4EDBAA-708F-452C-AE03-A8F515517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" y="2419"/>
              <a:ext cx="910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Communication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F8A578F3-E3AD-485E-874D-DC4DF76C7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" y="1822"/>
              <a:ext cx="1958" cy="36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9D0A196C-2EFB-4EB0-9380-8042990C5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" y="1822"/>
              <a:ext cx="1958" cy="366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465F4F59-ACA9-4131-96B5-7D5A758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933"/>
              <a:ext cx="79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Data Backup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739D3810-25B6-40AD-B6D3-41025F474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1764"/>
              <a:ext cx="2133" cy="1610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DAE78EBC-30E4-4119-A83B-E54381A4C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2260"/>
              <a:ext cx="14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6709ABC7-D61B-485F-83F7-111F69306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" y="2260"/>
              <a:ext cx="1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455308D3-10FB-43D5-9EE7-FE21F33CF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2267"/>
              <a:ext cx="10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Wired and Wireless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1E95F395-8CBE-4A16-BF41-29CD1DDA2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2410"/>
              <a:ext cx="14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F04B7D26-3683-46CC-9FDD-A634789CC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" y="2410"/>
              <a:ext cx="1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1208B3F2-14B1-4C0D-AF86-C667F8CC8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2416"/>
              <a:ext cx="321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GSM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A7A94780-0C75-4812-9F67-ADAD93E08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2561"/>
              <a:ext cx="14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12D65F10-C7F2-430C-909F-803549A31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" y="2561"/>
              <a:ext cx="1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C12EBDE9-C11E-4DD8-A602-3A8CC18E7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2567"/>
              <a:ext cx="327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LoRa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759F00DD-A7A6-4725-B5A0-E3FA49B5D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2711"/>
              <a:ext cx="14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F8701B20-4C0C-4B66-944F-CAFF50B3D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" y="2711"/>
              <a:ext cx="11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16187963-A61B-4648-B23E-36F3A99D4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2717"/>
              <a:ext cx="532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Ethernet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F9D78524-FC28-4072-A198-3AD681824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1822"/>
              <a:ext cx="1958" cy="36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1FD13A98-6938-4E38-A3C3-AA3B37232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1822"/>
              <a:ext cx="1958" cy="366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89983962-39CE-4296-9BEE-8F4D35DF3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1933"/>
              <a:ext cx="959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Communication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78705AD1-23D1-4B15-95A2-4307B682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" y="1764"/>
              <a:ext cx="2134" cy="1610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4">
              <a:extLst>
                <a:ext uri="{FF2B5EF4-FFF2-40B4-BE49-F238E27FC236}">
                  <a16:creationId xmlns:a16="http://schemas.microsoft.com/office/drawing/2014/main" id="{A7734BB4-7F63-4521-8028-E46E48123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" y="2260"/>
              <a:ext cx="1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DD707963-B002-46FB-A0C8-2FE6103C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260"/>
              <a:ext cx="11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6">
              <a:extLst>
                <a:ext uri="{FF2B5EF4-FFF2-40B4-BE49-F238E27FC236}">
                  <a16:creationId xmlns:a16="http://schemas.microsoft.com/office/drawing/2014/main" id="{5DB232F1-0C7C-4D54-A38B-5ED3435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" y="2267"/>
              <a:ext cx="996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Dissolved Oxygen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87C8732E-444A-4F0D-AC94-621C07828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" y="2410"/>
              <a:ext cx="1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930E25A7-3E88-429B-AEE1-9E7D586A3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410"/>
              <a:ext cx="11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73546F3C-9B56-40DB-AF8A-741198B7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" y="2416"/>
              <a:ext cx="217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16F552B5-AD5D-4689-8668-6C6CEECCC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" y="2561"/>
              <a:ext cx="1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7D9C8346-2E08-4B90-85F5-66E281C45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561"/>
              <a:ext cx="11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2">
              <a:extLst>
                <a:ext uri="{FF2B5EF4-FFF2-40B4-BE49-F238E27FC236}">
                  <a16:creationId xmlns:a16="http://schemas.microsoft.com/office/drawing/2014/main" id="{08EF248D-6664-4A7D-B638-6F4D1EAAA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" y="2567"/>
              <a:ext cx="544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Turbidity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3">
              <a:extLst>
                <a:ext uri="{FF2B5EF4-FFF2-40B4-BE49-F238E27FC236}">
                  <a16:creationId xmlns:a16="http://schemas.microsoft.com/office/drawing/2014/main" id="{165C657F-3630-4756-9768-7762D8164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" y="2711"/>
              <a:ext cx="143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4">
              <a:extLst>
                <a:ext uri="{FF2B5EF4-FFF2-40B4-BE49-F238E27FC236}">
                  <a16:creationId xmlns:a16="http://schemas.microsoft.com/office/drawing/2014/main" id="{B582FC73-8EFA-4CD6-B8D3-4E8B93465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711"/>
              <a:ext cx="11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6E584885-E470-4416-B2F0-68E0AF274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" y="2717"/>
              <a:ext cx="761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Temperature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6">
              <a:extLst>
                <a:ext uri="{FF2B5EF4-FFF2-40B4-BE49-F238E27FC236}">
                  <a16:creationId xmlns:a16="http://schemas.microsoft.com/office/drawing/2014/main" id="{9ABDFEF4-B89F-4DFC-83C8-80FECCCC4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0" y="1822"/>
              <a:ext cx="1958" cy="36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7">
              <a:extLst>
                <a:ext uri="{FF2B5EF4-FFF2-40B4-BE49-F238E27FC236}">
                  <a16:creationId xmlns:a16="http://schemas.microsoft.com/office/drawing/2014/main" id="{9BC7A239-D351-4C41-92C8-A7C28CA3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0" y="1822"/>
              <a:ext cx="1958" cy="366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8">
              <a:extLst>
                <a:ext uri="{FF2B5EF4-FFF2-40B4-BE49-F238E27FC236}">
                  <a16:creationId xmlns:a16="http://schemas.microsoft.com/office/drawing/2014/main" id="{12350F7C-AE4B-40C4-9CC7-ABBDEBF6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" y="1933"/>
              <a:ext cx="100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Sensor Interface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11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805A-B54A-46FE-8483-E4720F60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Prototype Testing</a:t>
            </a:r>
          </a:p>
        </p:txBody>
      </p:sp>
      <p:pic>
        <p:nvPicPr>
          <p:cNvPr id="5" name="2023-01-28 17-52-10">
            <a:hlinkClick r:id="" action="ppaction://media"/>
            <a:extLst>
              <a:ext uri="{FF2B5EF4-FFF2-40B4-BE49-F238E27FC236}">
                <a16:creationId xmlns:a16="http://schemas.microsoft.com/office/drawing/2014/main" id="{855C2408-38A2-4FAB-81D6-2AA0776C32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9063" y="1171799"/>
            <a:ext cx="8991309" cy="50575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F28F-F4C3-4B4F-8374-1A34F364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488EF-E329-4965-A42C-1F2CFF44E079}"/>
              </a:ext>
            </a:extLst>
          </p:cNvPr>
          <p:cNvSpPr txBox="1"/>
          <p:nvPr/>
        </p:nvSpPr>
        <p:spPr>
          <a:xfrm>
            <a:off x="3533775" y="6172156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4.1 Prototype Testing Video with UI Design</a:t>
            </a:r>
          </a:p>
        </p:txBody>
      </p:sp>
    </p:spTree>
    <p:extLst>
      <p:ext uri="{BB962C8B-B14F-4D97-AF65-F5344CB8AC3E}">
        <p14:creationId xmlns:p14="http://schemas.microsoft.com/office/powerpoint/2010/main" val="161782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617</Words>
  <Application>Microsoft Office PowerPoint</Application>
  <PresentationFormat>Widescreen</PresentationFormat>
  <Paragraphs>128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Khmer OS Muol</vt:lpstr>
      <vt:lpstr>Symbol</vt:lpstr>
      <vt:lpstr>Wingdings</vt:lpstr>
      <vt:lpstr>Office Theme</vt:lpstr>
      <vt:lpstr>MRC River Monitoring Technology Competition </vt:lpstr>
      <vt:lpstr>Table of Contents</vt:lpstr>
      <vt:lpstr>1. Introduction</vt:lpstr>
      <vt:lpstr>2. Methodology</vt:lpstr>
      <vt:lpstr>2. Methodology</vt:lpstr>
      <vt:lpstr>3. Design and Implementation</vt:lpstr>
      <vt:lpstr>3. Design and Implementation</vt:lpstr>
      <vt:lpstr>3. Design and Implementation</vt:lpstr>
      <vt:lpstr>4. Prototype Testing</vt:lpstr>
      <vt:lpstr>5. Conclusion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MRC River Monitoring Technology Competition</dc:title>
  <dc:creator>Bora Ny</dc:creator>
  <cp:lastModifiedBy>Bora Ny</cp:lastModifiedBy>
  <cp:revision>83</cp:revision>
  <dcterms:created xsi:type="dcterms:W3CDTF">2023-01-26T02:19:55Z</dcterms:created>
  <dcterms:modified xsi:type="dcterms:W3CDTF">2023-01-30T05:31:42Z</dcterms:modified>
</cp:coreProperties>
</file>